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66" r:id="rId4"/>
    <p:sldId id="267" r:id="rId5"/>
    <p:sldId id="273" r:id="rId6"/>
    <p:sldId id="268" r:id="rId7"/>
    <p:sldId id="274" r:id="rId8"/>
    <p:sldId id="260" r:id="rId9"/>
    <p:sldId id="261" r:id="rId10"/>
    <p:sldId id="269" r:id="rId11"/>
    <p:sldId id="262" r:id="rId12"/>
    <p:sldId id="263" r:id="rId13"/>
    <p:sldId id="275" r:id="rId14"/>
    <p:sldId id="270" r:id="rId15"/>
    <p:sldId id="264" r:id="rId16"/>
    <p:sldId id="265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h4XjA7C54C4XZKsOzbOiLg58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92bcc5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e92bcc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4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473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5f9064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e5f9064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2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41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12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99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e92bcc5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e92bcc5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85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11"/>
          <p:cNvSpPr txBox="1"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" name="Google Shape;34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5" name="Google Shape;155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" name="Google Shape;58;p13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42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4563080" y="1575652"/>
            <a:ext cx="8921" cy="4819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3" name="Google Shape;83;p15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5" name="Google Shape;125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>
            <a:spLocks noGrp="1"/>
          </p:cNvSpPr>
          <p:nvPr>
            <p:ph type="pic" idx="2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marL="914400" lvl="1" indent="-28194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marL="1371600" lvl="2" indent="-276225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marL="1828800" lvl="3" indent="-268605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" name="Google Shape;18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19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sz="33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332" algn="l" rtl="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6390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sz="2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sz="2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20039" algn="l" rtl="0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08609" algn="l" rtl="0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security.com/blog/why-do-ransomware-attacks-keep-happening%5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yberark.com/resources/blog/how-to-use-the-mitre-att-ck-framework-to-fight-ransomware-attack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subTitle" idx="1"/>
          </p:nvPr>
        </p:nvSpPr>
        <p:spPr>
          <a:xfrm>
            <a:off x="838200" y="5334000"/>
            <a:ext cx="640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Student Pann Vichhka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Advior Na Sambathchatovong</a:t>
            </a:r>
            <a:endParaRPr sz="2000"/>
          </a:p>
        </p:txBody>
      </p:sp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762000" y="3429000"/>
            <a:ext cx="7772400" cy="1470025"/>
          </a:xfrm>
          <a:prstGeom prst="rect">
            <a:avLst/>
          </a:prstGeom>
          <a:solidFill>
            <a:srgbClr val="546D7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eorgia"/>
              <a:buNone/>
            </a:pPr>
            <a:r>
              <a:rPr lang="en-US" baseline="30000">
                <a:solidFill>
                  <a:schemeClr val="lt1"/>
                </a:solidFill>
              </a:rPr>
              <a:t>Dynamic Adaptive of Ransomeware Defensive Profile Using Attack-Defense framework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04800" y="533400"/>
            <a:ext cx="6629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Royal University of Phnom Penh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Faculty of Engineering</a:t>
            </a:r>
            <a:endParaRPr sz="2600">
              <a:solidFill>
                <a:srgbClr val="4B506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472536"/>
            <a:ext cx="1499616" cy="149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Profile Enhancement lifecycle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8F489-F863-7E9A-4A53-0757443F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3" y="2857500"/>
            <a:ext cx="797441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92bcc596_0_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214" name="Google Shape;214;g12e92bcc596_0_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5" name="Google Shape;215;g12e92bcc596_0_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Full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F472F-E96E-5FBB-644E-2B79A771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2122295"/>
            <a:ext cx="9144000" cy="39767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2022-06-24 23-29-09">
            <a:hlinkClick r:id="" action="ppaction://media"/>
            <a:extLst>
              <a:ext uri="{FF2B5EF4-FFF2-40B4-BE49-F238E27FC236}">
                <a16:creationId xmlns:a16="http://schemas.microsoft.com/office/drawing/2014/main" id="{675FFEA7-C5BC-772D-1EA5-6EBD70A9D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1467672"/>
            <a:ext cx="85344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5E21BFFE-9039-7389-8434-942EA9CB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1" y="1467672"/>
            <a:ext cx="7222513" cy="528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8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2" name="Google Shape;222;g12f5b29592c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Combination NBC-TRMG with Attack-</a:t>
            </a:r>
            <a:r>
              <a:rPr lang="en-GB" dirty="0" err="1"/>
              <a:t>Defense</a:t>
            </a:r>
            <a:r>
              <a:rPr lang="en-GB" dirty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e5f9064d1_0_3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28" name="Google Shape;228;g12e5f9064d1_0_3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29" name="Google Shape;229;g12e5f9064d1_0_3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Why Do Ransomware Attacks Keep Happening?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https://www.coresecurity.com/blog/why-do-ransomware-attacks-keep-happening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How to Use the MITRE ATT&amp;CK Framework to Fight Ransomware Attacks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https://www.cyberark.com/resources/blog/how-to-use-the-mitre-att-ck-framework-to-fight-ransomware-attacks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R. Kwon, T. Ashley, J. Castleberry, P. Mckenzie and S. N. Gupta Gourisetti, "Cyber Threat Dictionary Using MITRE ATT&amp;CK Matrix and NIST Cybersecurity Framework Mapping," 2020 Resilience Week (RWS), 2020, pp. 106-112, doi: 10.1109/RWS50334.2020.9241271.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S. Boudko and H. Abie, "Adaptive Cybersecurity Framework for Healthcare Internet of Things," 2019 13th International Symposium on Medical Information and Communication Technology (ISMICT), 2019, pp. 1-6, doi: 10.1109/ISMICT.2019.8743905.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N. Teodoro, L. Gonçalves and C. Serrão, "NIST CyberSecurity Framework Compliance: A Generic Model for Dynamic Assessment and Predictive Requirements," 2015 IEEE Trustcom/BigDataSE/ISPA, 2015, pp. 418-425, doi: 10.1109/Trustcom.2015.402.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Barker, W., Scarfone, K., Fisher, W., &amp; Souppaya, M. (2021). Cybersecurity Framework Profile for Ransomware Risk Management (No. NIST Internal or Interagency Report (NISTIR) 8374 (Draft)). National Institute of Standards and Technology.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Mesker, K., Engineer, I. C., &amp; Chevron, E. T. C. (2014, October). Adapting NIST Cybersecurity Framework for Risk Assessment. In NIST Conference.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endParaRPr dirty="0"/>
          </a:p>
        </p:txBody>
      </p:sp>
      <p:sp>
        <p:nvSpPr>
          <p:cNvPr id="235" name="Google Shape;235;p9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301752" y="3505200"/>
            <a:ext cx="8503920" cy="25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Thanks you…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Q &amp; 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C442-1B9F-47D9-6B76-34598E3A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Cyber-Attack Landscape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FAC0D-90AB-B921-B5EC-282293C8E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Buildings, business, city, district, infrastructure icon">
            <a:extLst>
              <a:ext uri="{FF2B5EF4-FFF2-40B4-BE49-F238E27FC236}">
                <a16:creationId xmlns:a16="http://schemas.microsoft.com/office/drawing/2014/main" id="{91106A5B-F251-E9AD-02A4-75F60C670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30" y="3357647"/>
            <a:ext cx="2895601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oneAlarm Anti-Ransomware | ZoneAlarm">
            <a:extLst>
              <a:ext uri="{FF2B5EF4-FFF2-40B4-BE49-F238E27FC236}">
                <a16:creationId xmlns:a16="http://schemas.microsoft.com/office/drawing/2014/main" id="{FF7138E6-50C7-9880-34A9-93F3CB54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3" y="1467697"/>
            <a:ext cx="1733422" cy="13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AE6C35-D573-4116-F23C-244F4AE2207D}"/>
              </a:ext>
            </a:extLst>
          </p:cNvPr>
          <p:cNvCxnSpPr>
            <a:cxnSpLocks/>
          </p:cNvCxnSpPr>
          <p:nvPr/>
        </p:nvCxnSpPr>
        <p:spPr>
          <a:xfrm>
            <a:off x="1991015" y="2840182"/>
            <a:ext cx="2562697" cy="1451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2AB2EB-F5AB-0AAA-0B9B-9E5A005821B4}"/>
              </a:ext>
            </a:extLst>
          </p:cNvPr>
          <p:cNvSpPr txBox="1"/>
          <p:nvPr/>
        </p:nvSpPr>
        <p:spPr>
          <a:xfrm>
            <a:off x="6314476" y="2858597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A06DC-94BC-800F-8C88-9CE9A330B750}"/>
              </a:ext>
            </a:extLst>
          </p:cNvPr>
          <p:cNvSpPr txBox="1"/>
          <p:nvPr/>
        </p:nvSpPr>
        <p:spPr>
          <a:xfrm>
            <a:off x="-74793" y="2772872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CF5D5-B5F9-3906-B166-906FEA537886}"/>
              </a:ext>
            </a:extLst>
          </p:cNvPr>
          <p:cNvSpPr txBox="1"/>
          <p:nvPr/>
        </p:nvSpPr>
        <p:spPr>
          <a:xfrm rot="1815832">
            <a:off x="2203074" y="3061896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targets</a:t>
            </a:r>
          </a:p>
        </p:txBody>
      </p:sp>
      <p:pic>
        <p:nvPicPr>
          <p:cNvPr id="1032" name="Picture 8" descr="Security Checked Svg Png Icon Free Download (#432280) - OnlineWebFonts.COM">
            <a:extLst>
              <a:ext uri="{FF2B5EF4-FFF2-40B4-BE49-F238E27FC236}">
                <a16:creationId xmlns:a16="http://schemas.microsoft.com/office/drawing/2014/main" id="{29F8E750-E24A-941F-D0D6-CC5F7CA7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78" y="4589584"/>
            <a:ext cx="596326" cy="6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oken, demaged, error, fail, protect, security, shield icon">
            <a:extLst>
              <a:ext uri="{FF2B5EF4-FFF2-40B4-BE49-F238E27FC236}">
                <a16:creationId xmlns:a16="http://schemas.microsoft.com/office/drawing/2014/main" id="{836F1246-A245-8AE4-37A0-CA987940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76" y="3969873"/>
            <a:ext cx="946010" cy="94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C 2 Compliance Solutions | Alert Logic">
            <a:extLst>
              <a:ext uri="{FF2B5EF4-FFF2-40B4-BE49-F238E27FC236}">
                <a16:creationId xmlns:a16="http://schemas.microsoft.com/office/drawing/2014/main" id="{566E8233-2091-0FB7-9B60-AC659C0F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0" y="4786727"/>
            <a:ext cx="1270530" cy="12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CE1031-5C36-9698-4686-D22D652E7ADA}"/>
              </a:ext>
            </a:extLst>
          </p:cNvPr>
          <p:cNvSpPr txBox="1"/>
          <p:nvPr/>
        </p:nvSpPr>
        <p:spPr>
          <a:xfrm>
            <a:off x="0" y="5921309"/>
            <a:ext cx="3336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47CD7D-AA90-1EFB-DCF9-02B832118C88}"/>
              </a:ext>
            </a:extLst>
          </p:cNvPr>
          <p:cNvCxnSpPr>
            <a:cxnSpLocks/>
          </p:cNvCxnSpPr>
          <p:nvPr/>
        </p:nvCxnSpPr>
        <p:spPr>
          <a:xfrm flipV="1">
            <a:off x="1991015" y="3489728"/>
            <a:ext cx="954408" cy="1296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5CFD0-6E0A-83DB-829C-D7194B3EDD70}"/>
              </a:ext>
            </a:extLst>
          </p:cNvPr>
          <p:cNvCxnSpPr>
            <a:cxnSpLocks/>
          </p:cNvCxnSpPr>
          <p:nvPr/>
        </p:nvCxnSpPr>
        <p:spPr>
          <a:xfrm flipV="1">
            <a:off x="2252771" y="4987008"/>
            <a:ext cx="3066575" cy="601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2C07C0-7E35-3C56-5F09-E4D5E153FDCC}"/>
              </a:ext>
            </a:extLst>
          </p:cNvPr>
          <p:cNvSpPr txBox="1"/>
          <p:nvPr/>
        </p:nvSpPr>
        <p:spPr>
          <a:xfrm rot="18393720">
            <a:off x="997687" y="3810576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01D5C-1242-C3D6-41A0-C9831A8DF95F}"/>
              </a:ext>
            </a:extLst>
          </p:cNvPr>
          <p:cNvSpPr txBox="1"/>
          <p:nvPr/>
        </p:nvSpPr>
        <p:spPr>
          <a:xfrm rot="20900953">
            <a:off x="1792561" y="4938148"/>
            <a:ext cx="363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security control</a:t>
            </a:r>
          </a:p>
        </p:txBody>
      </p:sp>
    </p:spTree>
    <p:extLst>
      <p:ext uri="{BB962C8B-B14F-4D97-AF65-F5344CB8AC3E}">
        <p14:creationId xmlns:p14="http://schemas.microsoft.com/office/powerpoint/2010/main" val="136621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up an attack-defense framework by mapping MITRE ATT&amp;CK Framework to NIST Cybersecurity Framework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To experiment defensive approach by identify ransomware techniques based on MITRE ATT&amp;CK Matrix and provide a set of guidelines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0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What is MITRE ATT&amp;CK Framework ?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MITRE ATT&amp;CK Framework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r>
              <a:rPr lang="en-GB" dirty="0">
                <a:solidFill>
                  <a:schemeClr val="tx1"/>
                </a:solidFill>
              </a:rPr>
              <a:t>Post-compromise recognition and preventions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>
                <a:solidFill>
                  <a:schemeClr val="tx1"/>
                </a:solidFill>
              </a:rPr>
              <a:t>Technical used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endParaRPr lang="en-GB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359B68D-E944-1D42-FBA2-5A29FBDC9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7034" r="5097" b="7109"/>
          <a:stretch/>
        </p:blipFill>
        <p:spPr bwMode="auto">
          <a:xfrm>
            <a:off x="3191608" y="2500822"/>
            <a:ext cx="5521569" cy="40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What is MITRE ATT&amp;CK Framework ?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MITRE ATT&amp;CK Framework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r>
              <a:rPr lang="en-GB" dirty="0">
                <a:solidFill>
                  <a:schemeClr val="tx1"/>
                </a:solidFill>
              </a:rPr>
              <a:t>Défense mechanism Diagram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034C85-00B3-CADD-E558-B9ADF7B5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2" y="2500796"/>
            <a:ext cx="7622960" cy="37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2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What is CSF Framework ?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NIST Cybersecurity Framework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>
                <a:solidFill>
                  <a:schemeClr val="tx1"/>
                </a:solidFill>
              </a:rPr>
              <a:t>A set of cybersecurity best practices and recommendation</a:t>
            </a:r>
            <a:endParaRPr lang="km-KH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5C91FC-1478-0D09-A9B1-EA5E2F6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60" y="2466780"/>
            <a:ext cx="6293183" cy="404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What is CSF Framework ?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NIST Cybersecurity Framework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Défense mechanism 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FAF1F6-404C-0F4F-CCAA-EDDF946E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-17" r="-11" b="-17"/>
          <a:stretch>
            <a:fillRect/>
          </a:stretch>
        </p:blipFill>
        <p:spPr bwMode="auto">
          <a:xfrm>
            <a:off x="1426735" y="2510570"/>
            <a:ext cx="6290529" cy="40189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96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92bcc596_0_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98" name="Google Shape;198;g12e92bcc596_0_6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9" name="Google Shape;199;g12e92bcc596_0_6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From MITRE ATT&amp;CK Matrix to NIST Cybersecurity Framework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EF06-7A1D-3B32-E8BE-E8E676E9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7" y="2560510"/>
            <a:ext cx="62293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Usage of attack-defense framework in build up a ransomware defensive profile</a:t>
            </a:r>
            <a:endParaRPr/>
          </a:p>
        </p:txBody>
      </p:sp>
      <p:pic>
        <p:nvPicPr>
          <p:cNvPr id="208" name="Google Shape;208;g12ff7fed9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7" y="2785680"/>
            <a:ext cx="7786275" cy="128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478</Words>
  <Application>Microsoft Office PowerPoint</Application>
  <PresentationFormat>On-screen Show (4:3)</PresentationFormat>
  <Paragraphs>68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Georgia</vt:lpstr>
      <vt:lpstr>Noto Sans Symbols</vt:lpstr>
      <vt:lpstr>Times New Roman</vt:lpstr>
      <vt:lpstr>Civic</vt:lpstr>
      <vt:lpstr>Dynamic Adaptive of Ransomeware Defensive Profile Using Attack-Defense framework</vt:lpstr>
      <vt:lpstr>Cyber-Attack Landscape</vt:lpstr>
      <vt:lpstr>Objective</vt:lpstr>
      <vt:lpstr>What is MITRE ATT&amp;CK Framework ?</vt:lpstr>
      <vt:lpstr>What is MITRE ATT&amp;CK Framework ?</vt:lpstr>
      <vt:lpstr>What is CSF Framework ?</vt:lpstr>
      <vt:lpstr>What is CSF Framework ?</vt:lpstr>
      <vt:lpstr>Methodology</vt:lpstr>
      <vt:lpstr>Methodology</vt:lpstr>
      <vt:lpstr>Methodology</vt:lpstr>
      <vt:lpstr>Result</vt:lpstr>
      <vt:lpstr>Demo</vt:lpstr>
      <vt:lpstr>Result</vt:lpstr>
      <vt:lpstr>Future work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Adaptive of Ransomeware Defensive Profile Using Attack-Defense framework</dc:title>
  <dc:creator>Sokha</dc:creator>
  <cp:lastModifiedBy>Vichhika Pann</cp:lastModifiedBy>
  <cp:revision>4</cp:revision>
  <dcterms:created xsi:type="dcterms:W3CDTF">2015-04-24T22:36:42Z</dcterms:created>
  <dcterms:modified xsi:type="dcterms:W3CDTF">2022-06-26T15:55:13Z</dcterms:modified>
</cp:coreProperties>
</file>